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</p:sldIdLst>
  <p:sldSz cy="7343775" cx="9791700"/>
  <p:notesSz cx="6858000" cy="9144000"/>
  <p:embeddedFontLst>
    <p:embeddedFont>
      <p:font typeface="Lato"/>
      <p:regular r:id="rId83"/>
      <p:bold r:id="rId84"/>
      <p:italic r:id="rId85"/>
      <p:boldItalic r:id="rId86"/>
    </p:embeddedFont>
    <p:embeddedFont>
      <p:font typeface="Lato Light"/>
      <p:regular r:id="rId87"/>
      <p:bold r:id="rId88"/>
      <p:italic r:id="rId89"/>
      <p:boldItalic r:id="rId90"/>
    </p:embeddedFont>
    <p:embeddedFont>
      <p:font typeface="Lato Black"/>
      <p:bold r:id="rId91"/>
      <p:boldItalic r:id="rId92"/>
    </p:embeddedFont>
    <p:embeddedFont>
      <p:font typeface="Roboto Mono"/>
      <p:regular r:id="rId93"/>
      <p:bold r:id="rId94"/>
      <p:italic r:id="rId95"/>
      <p:boldItalic r:id="rId9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321EAF-BA8A-4398-9108-9B15C401A803}">
  <a:tblStyle styleId="{D4321EAF-BA8A-4398-9108-9B15C401A8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Lato-bold.fntdata"/><Relationship Id="rId83" Type="http://schemas.openxmlformats.org/officeDocument/2006/relationships/font" Target="fonts/Lato-regular.fntdata"/><Relationship Id="rId42" Type="http://schemas.openxmlformats.org/officeDocument/2006/relationships/slide" Target="slides/slide37.xml"/><Relationship Id="rId86" Type="http://schemas.openxmlformats.org/officeDocument/2006/relationships/font" Target="fonts/Lato-boldItalic.fntdata"/><Relationship Id="rId41" Type="http://schemas.openxmlformats.org/officeDocument/2006/relationships/slide" Target="slides/slide36.xml"/><Relationship Id="rId85" Type="http://schemas.openxmlformats.org/officeDocument/2006/relationships/font" Target="fonts/Lato-italic.fntdata"/><Relationship Id="rId44" Type="http://schemas.openxmlformats.org/officeDocument/2006/relationships/slide" Target="slides/slide39.xml"/><Relationship Id="rId88" Type="http://schemas.openxmlformats.org/officeDocument/2006/relationships/font" Target="fonts/LatoLight-bold.fntdata"/><Relationship Id="rId43" Type="http://schemas.openxmlformats.org/officeDocument/2006/relationships/slide" Target="slides/slide38.xml"/><Relationship Id="rId87" Type="http://schemas.openxmlformats.org/officeDocument/2006/relationships/font" Target="fonts/LatoLight-regular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LatoLight-italic.fntdata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95" Type="http://schemas.openxmlformats.org/officeDocument/2006/relationships/font" Target="fonts/RobotoMono-italic.fntdata"/><Relationship Id="rId50" Type="http://schemas.openxmlformats.org/officeDocument/2006/relationships/slide" Target="slides/slide45.xml"/><Relationship Id="rId94" Type="http://schemas.openxmlformats.org/officeDocument/2006/relationships/font" Target="fonts/RobotoMono-bold.fntdata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96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LatoBlack-bold.fntdata"/><Relationship Id="rId90" Type="http://schemas.openxmlformats.org/officeDocument/2006/relationships/font" Target="fonts/LatoLight-boldItalic.fntdata"/><Relationship Id="rId93" Type="http://schemas.openxmlformats.org/officeDocument/2006/relationships/font" Target="fonts/RobotoMono-regular.fntdata"/><Relationship Id="rId92" Type="http://schemas.openxmlformats.org/officeDocument/2006/relationships/font" Target="fonts/LatoBlack-boldItalic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db744e336_0_4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db744e336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4db744e336_0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5f07f06f7_0_7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5f07f06f7_0_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95f07f06f7_0_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5f07f06f7_0_79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5f07f06f7_0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95f07f06f7_0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5f07f06f7_0_9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5f07f06f7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95f07f06f7_0_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5f07f06f7_0_11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5f07f06f7_0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95f07f06f7_0_1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5f07f06f7_0_12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5f07f06f7_0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95f07f06f7_0_1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5f07f06f7_0_12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5f07f06f7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95f07f06f7_0_1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95f07f06f7_0_13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95f07f06f7_0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95f07f06f7_0_1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5f07f06f7_0_14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5f07f06f7_0_1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95f07f06f7_0_1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5f07f06f7_0_14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5f07f06f7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95f07f06f7_0_1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95f07f06f7_0_15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95f07f06f7_0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95f07f06f7_0_1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94b8475b3_0_4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94b8475b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594b8475b3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5f07f06f7_0_16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5f07f06f7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95f07f06f7_0_1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5f07f06f7_0_17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95f07f06f7_0_1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95f07f06f7_0_1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5f07f06f7_0_17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5f07f06f7_0_1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95f07f06f7_0_1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95f07f06f7_0_187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95f07f06f7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95f07f06f7_0_1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95f07f06f7_0_21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95f07f06f7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95f07f06f7_0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95f07f06f7_0_203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95f07f06f7_0_2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95f07f06f7_0_2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f07f06f7_0_22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f07f06f7_0_2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95f07f06f7_0_2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5f07f06f7_0_22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5f07f06f7_0_2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95f07f06f7_0_2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5f07f06f7_0_24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95f07f06f7_0_2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95f07f06f7_0_2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5f07f06f7_0_25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5f07f06f7_0_2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95f07f06f7_0_2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5f07f06f7_0_2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5f07f06f7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95f07f06f7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95f07f06f7_0_25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95f07f06f7_0_2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95f07f06f7_0_2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5f07f06f7_0_263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5f07f06f7_0_2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95f07f06f7_0_2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5f07f06f7_0_26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95f07f06f7_0_2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95f07f06f7_0_2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5f07f06f7_0_27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5f07f06f7_0_2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95f07f06f7_0_2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95f07f06f7_0_279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95f07f06f7_0_2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95f07f06f7_0_2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95f07f06f7_0_28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95f07f06f7_0_2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95f07f06f7_0_2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95f07f06f7_0_29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95f07f06f7_0_2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95f07f06f7_0_2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95f07f06f7_0_31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95f07f06f7_0_3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95f07f06f7_0_3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5f07f06f7_0_31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95f07f06f7_0_3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95f07f06f7_0_3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956b867c3b_1_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956b867c3b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956b867c3b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5f07f06f7_0_2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5f07f06f7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95f07f06f7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56b867c3b_1_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956b867c3b_1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956b867c3b_1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56b867c3b_1_1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956b867c3b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956b867c3b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56b867c3b_1_2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56b867c3b_1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956b867c3b_1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956b867c3b_1_29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956b867c3b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g956b867c3b_1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944ae8aa44_0_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944ae8aa4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944ae8aa4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944ae8aa44_0_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944ae8aa44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944ae8aa44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944ae8aa44_0_1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944ae8aa44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944ae8aa44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944ae8aa44_0_1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944ae8aa44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944ae8aa44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944ae8aa44_0_2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944ae8aa44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944ae8aa44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944ae8aa44_0_3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944ae8aa44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g944ae8aa44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5f07f06f7_0_3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5f07f06f7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95f07f06f7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944ae8aa44_0_3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944ae8aa44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944ae8aa44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944ae8aa44_1_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944ae8aa44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944ae8aa44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44ae8aa44_1_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44ae8aa44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944ae8aa44_1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5f07f06f7_0_32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5f07f06f7_0_3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95f07f06f7_0_3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95f07f06f7_0_327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95f07f06f7_0_3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95f07f06f7_0_3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95f07f06f7_0_34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95f07f06f7_0_3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95f07f06f7_0_3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5f07f06f7_0_353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5f07f06f7_0_3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95f07f06f7_0_3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95f07f06f7_0_36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95f07f06f7_0_3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95f07f06f7_0_3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5f07f06f7_0_367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5f07f06f7_0_3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g95f07f06f7_0_3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95f07f06f7_0_37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95f07f06f7_0_3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 down: Planeada y generalmente homogenea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Bottom up: Estrategia tardía de unificación de BD existentes.</a:t>
            </a:r>
            <a:endParaRPr/>
          </a:p>
        </p:txBody>
      </p:sp>
      <p:sp>
        <p:nvSpPr>
          <p:cNvPr id="480" name="Google Shape;480;g95f07f06f7_0_3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5f07f06f7_0_4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5f07f06f7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95f07f06f7_0_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95f07f06f7_0_381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95f07f06f7_0_3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 down: Planeada y generalmente homogenea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Bottom up: Estrategia tardía de unificación de BD existentes.</a:t>
            </a:r>
            <a:endParaRPr/>
          </a:p>
        </p:txBody>
      </p:sp>
      <p:sp>
        <p:nvSpPr>
          <p:cNvPr id="488" name="Google Shape;488;g95f07f06f7_0_3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5f07f06f7_0_38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5f07f06f7_0_3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g95f07f06f7_0_3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95f07f06f7_0_39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95f07f06f7_0_3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Completa: Excelente para consultas rápidas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Parcial: Partes de la base de datos replicadas basado en el acceso a ellas</a:t>
            </a:r>
            <a:endParaRPr/>
          </a:p>
        </p:txBody>
      </p:sp>
      <p:sp>
        <p:nvSpPr>
          <p:cNvPr id="504" name="Google Shape;504;g95f07f06f7_0_3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95f07f06f7_0_40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95f07f06f7_0_4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Centralizada: Cuando los datos se almacenan en un solo lugar, sin distribución.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Particionada: La base de datos se divide en fragmentos y almacenados en múltiples lugares.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Replicada: Copias de uno o más fragmentos de la base de datos se almacenan en diversos sitios.</a:t>
            </a:r>
            <a:endParaRPr/>
          </a:p>
        </p:txBody>
      </p:sp>
      <p:sp>
        <p:nvSpPr>
          <p:cNvPr id="512" name="Google Shape;512;g95f07f06f7_0_4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95f07f06f7_0_41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95f07f06f7_0_4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95f07f06f7_0_4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95f07f06f7_0_42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95f07f06f7_0_4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g95f07f06f7_0_4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950aa56d72_0_5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950aa56d72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g950aa56d72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950aa56d72_0_6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950aa56d72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g950aa56d72_0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50aa56d72_0_77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50aa56d72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g950aa56d72_0_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5f07f06f7_0_42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5f07f06f7_0_4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g95f07f06f7_0_4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5f07f06f7_0_5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5f07f06f7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95f07f06f7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95f07f06f7_0_433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95f07f06f7_0_4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g95f07f06f7_0_4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95f07f06f7_0_439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95f07f06f7_0_4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95f07f06f7_0_4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95f07f06f7_0_455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95f07f06f7_0_4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95f07f06f7_0_4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95f07f06f7_0_46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95f07f06f7_0_4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g95f07f06f7_0_4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95f07f06f7_0_468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95f07f06f7_0_4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Similar a las agregaciones (Group by) pero no reduce los datos sino se mantiene el número de rows</a:t>
            </a:r>
            <a:endParaRPr/>
          </a:p>
        </p:txBody>
      </p:sp>
      <p:sp>
        <p:nvSpPr>
          <p:cNvPr id="586" name="Google Shape;586;g95f07f06f7_0_4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95f07f06f7_0_482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95f07f06f7_0_4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Similar a las agregaciones (Group by) pero no reduce los datos sino se mantiene el número de rows</a:t>
            </a:r>
            <a:endParaRPr/>
          </a:p>
        </p:txBody>
      </p:sp>
      <p:sp>
        <p:nvSpPr>
          <p:cNvPr id="594" name="Google Shape;594;g95f07f06f7_0_4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33f24d79a_2_0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33f24d79a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533f24d79a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533f24d79a_2_6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533f24d79a_2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g533f24d79a_2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5f07f06f7_0_104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5f07f06f7_0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95f07f06f7_0_1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5f07f06f7_0_67:notes"/>
          <p:cNvSpPr/>
          <p:nvPr>
            <p:ph idx="2" type="sldImg"/>
          </p:nvPr>
        </p:nvSpPr>
        <p:spPr>
          <a:xfrm>
            <a:off x="1371848" y="1143000"/>
            <a:ext cx="4114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5f07f06f7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95f07f06f7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Titulo-curso">
  <p:cSld name="Subtitulo_1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57625" y="-118650"/>
            <a:ext cx="10106951" cy="75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3081250" y="2234950"/>
            <a:ext cx="5732400" cy="19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Lato"/>
              <a:buNone/>
              <a:defRPr i="0" sz="5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671287" y="2349713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 txBox="1"/>
          <p:nvPr/>
        </p:nvSpPr>
        <p:spPr>
          <a:xfrm>
            <a:off x="533410" y="2958311"/>
            <a:ext cx="22728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Bagde </a:t>
            </a:r>
            <a:b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del curso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" name="Google Shape;17;p2"/>
          <p:cNvSpPr txBox="1"/>
          <p:nvPr>
            <p:ph idx="2" type="title"/>
          </p:nvPr>
        </p:nvSpPr>
        <p:spPr>
          <a:xfrm>
            <a:off x="3079200" y="4782875"/>
            <a:ext cx="5523900" cy="44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orient="horz" pos="4194">
          <p15:clr>
            <a:srgbClr val="FA7B17"/>
          </p15:clr>
        </p15:guide>
        <p15:guide id="4" pos="5736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Titulo e íconos">
  <p:cSld name="Titulo y fase 1_1_1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i="0" sz="4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1170588" y="4980100"/>
            <a:ext cx="35028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1"/>
          <p:cNvSpPr/>
          <p:nvPr/>
        </p:nvSpPr>
        <p:spPr>
          <a:xfrm>
            <a:off x="1923499" y="2728638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/>
        </p:nvSpPr>
        <p:spPr>
          <a:xfrm>
            <a:off x="2307338" y="3491100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" name="Google Shape;54;p11"/>
          <p:cNvSpPr txBox="1"/>
          <p:nvPr>
            <p:ph idx="2" type="subTitle"/>
          </p:nvPr>
        </p:nvSpPr>
        <p:spPr>
          <a:xfrm>
            <a:off x="5118313" y="4980100"/>
            <a:ext cx="35028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5871199" y="2728638"/>
            <a:ext cx="1997100" cy="199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1"/>
          <p:cNvSpPr txBox="1"/>
          <p:nvPr/>
        </p:nvSpPr>
        <p:spPr>
          <a:xfrm>
            <a:off x="6255038" y="3491100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1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Titulo e íconos">
  <p:cSld name="Titulo y fase 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2080350" y="5421850"/>
            <a:ext cx="5631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2"/>
          <p:cNvSpPr/>
          <p:nvPr/>
        </p:nvSpPr>
        <p:spPr>
          <a:xfrm>
            <a:off x="3566725" y="2501300"/>
            <a:ext cx="2658300" cy="265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 txBox="1"/>
          <p:nvPr/>
        </p:nvSpPr>
        <p:spPr>
          <a:xfrm>
            <a:off x="4281163" y="3594375"/>
            <a:ext cx="12294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Ícono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i="0" sz="4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63" name="Google Shape;63;p12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Cita textual">
  <p:cSld name="Cita textual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type="title"/>
          </p:nvPr>
        </p:nvSpPr>
        <p:spPr>
          <a:xfrm>
            <a:off x="1277850" y="1757926"/>
            <a:ext cx="7236000" cy="31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Lato"/>
              <a:buNone/>
              <a:defRPr i="0" sz="40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6" name="Google Shape;66;p13"/>
          <p:cNvSpPr txBox="1"/>
          <p:nvPr>
            <p:ph idx="2" type="title"/>
          </p:nvPr>
        </p:nvSpPr>
        <p:spPr>
          <a:xfrm>
            <a:off x="1277850" y="6321739"/>
            <a:ext cx="723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Lato"/>
              <a:buNone/>
              <a:defRPr b="0" i="1" sz="2400" u="none" cap="none" strike="noStrik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pic>
        <p:nvPicPr>
          <p:cNvPr id="67" name="Google Shape;6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27670" y="1036732"/>
            <a:ext cx="5334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627670" y="5132632"/>
            <a:ext cx="5334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Código">
  <p:cSld name="Cita textual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>
            <a:off x="353550" y="359425"/>
            <a:ext cx="9084600" cy="6641400"/>
          </a:xfrm>
          <a:prstGeom prst="roundRect">
            <a:avLst>
              <a:gd fmla="val 1537" name="adj"/>
            </a:avLst>
          </a:prstGeom>
          <a:solidFill>
            <a:srgbClr val="002E4E"/>
          </a:solidFill>
          <a:ln>
            <a:noFill/>
          </a:ln>
          <a:effectLst>
            <a:outerShdw blurRad="171450" rotWithShape="0" algn="bl" dir="8340000" dist="381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66425" y="359425"/>
            <a:ext cx="3267300" cy="336300"/>
          </a:xfrm>
          <a:prstGeom prst="round2SameRect">
            <a:avLst>
              <a:gd fmla="val 22702" name="adj1"/>
              <a:gd fmla="val 0" name="adj2"/>
            </a:avLst>
          </a:prstGeom>
          <a:solidFill>
            <a:srgbClr val="003F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633725" y="359425"/>
            <a:ext cx="3267300" cy="336300"/>
          </a:xfrm>
          <a:prstGeom prst="round2SameRect">
            <a:avLst>
              <a:gd fmla="val 22702" name="adj1"/>
              <a:gd fmla="val 0" name="adj2"/>
            </a:avLst>
          </a:prstGeom>
          <a:solidFill>
            <a:srgbClr val="0056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Mono"/>
              <a:buNone/>
              <a:defRPr b="0" i="0" sz="28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74" name="Google Shape;74;p14"/>
          <p:cNvCxnSpPr/>
          <p:nvPr/>
        </p:nvCxnSpPr>
        <p:spPr>
          <a:xfrm>
            <a:off x="353700" y="685800"/>
            <a:ext cx="9084300" cy="0"/>
          </a:xfrm>
          <a:prstGeom prst="straightConnector1">
            <a:avLst/>
          </a:prstGeom>
          <a:noFill/>
          <a:ln cap="flat" cmpd="sng" w="19050">
            <a:solidFill>
              <a:srgbClr val="058EC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16">
          <p15:clr>
            <a:srgbClr val="FA7B17"/>
          </p15:clr>
        </p15:guide>
        <p15:guide id="6" pos="5952">
          <p15:clr>
            <a:srgbClr val="FA7B17"/>
          </p15:clr>
        </p15:guide>
        <p15:guide id="7" orient="horz" pos="216">
          <p15:clr>
            <a:srgbClr val="FA7B17"/>
          </p15:clr>
        </p15:guide>
        <p15:guide id="8" orient="horz" pos="441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Fondo Blanco ">
  <p:cSld name="Subtitulo_1_1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ondo oscuro">
  <p:cSld name="Subtitulo_1_1_1"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57625" y="-118650"/>
            <a:ext cx="10106951" cy="75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itulo de la clase">
  <p:cSld name="Diapositiva de Título 3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57625" y="-118212"/>
            <a:ext cx="10106951" cy="75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type="ctrTitle"/>
          </p:nvPr>
        </p:nvSpPr>
        <p:spPr>
          <a:xfrm>
            <a:off x="1083750" y="1437167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  <a:defRPr i="0" sz="6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cxnSp>
        <p:nvCxnSpPr>
          <p:cNvPr id="25" name="Google Shape;25;p5"/>
          <p:cNvCxnSpPr/>
          <p:nvPr/>
        </p:nvCxnSpPr>
        <p:spPr>
          <a:xfrm>
            <a:off x="4024050" y="1330136"/>
            <a:ext cx="1743600" cy="0"/>
          </a:xfrm>
          <a:prstGeom prst="straightConnector1">
            <a:avLst/>
          </a:prstGeom>
          <a:noFill/>
          <a:ln cap="flat" cmpd="sng" w="114300">
            <a:solidFill>
              <a:srgbClr val="058ECD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pos="5736">
          <p15:clr>
            <a:srgbClr val="FA7B17"/>
          </p15:clr>
        </p15:guide>
        <p15:guide id="3" orient="horz" pos="432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Título de tema">
  <p:cSld name="Diapositiva de Título 3_1_1">
    <p:bg>
      <p:bgPr>
        <a:solidFill>
          <a:srgbClr val="058ECD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ctrTitle"/>
          </p:nvPr>
        </p:nvSpPr>
        <p:spPr>
          <a:xfrm>
            <a:off x="1083750" y="1437150"/>
            <a:ext cx="7624200" cy="34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Lato"/>
              <a:buNone/>
              <a:defRPr i="0" sz="5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cxnSp>
        <p:nvCxnSpPr>
          <p:cNvPr id="28" name="Google Shape;28;p6"/>
          <p:cNvCxnSpPr/>
          <p:nvPr/>
        </p:nvCxnSpPr>
        <p:spPr>
          <a:xfrm>
            <a:off x="4024050" y="5488836"/>
            <a:ext cx="1743600" cy="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Titulo y frase">
  <p:cSld name="Titulo y fase 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685800" y="2728650"/>
            <a:ext cx="4000500" cy="3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2" type="subTitle"/>
          </p:nvPr>
        </p:nvSpPr>
        <p:spPr>
          <a:xfrm>
            <a:off x="5105400" y="2728650"/>
            <a:ext cx="4000500" cy="3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i="0" sz="4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33" name="Google Shape;33;p7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952">
          <p15:clr>
            <a:srgbClr val="FA7B17"/>
          </p15:clr>
        </p15:guide>
        <p15:guide id="6" pos="3216">
          <p15:clr>
            <a:srgbClr val="FA7B17"/>
          </p15:clr>
        </p15:guide>
        <p15:guide id="7" orient="horz" pos="1719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Imagen y titulo">
  <p:cSld name="Titulo y fase 1_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685800" y="3432325"/>
            <a:ext cx="4000500" cy="3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8"/>
          <p:cNvSpPr/>
          <p:nvPr/>
        </p:nvSpPr>
        <p:spPr>
          <a:xfrm>
            <a:off x="5105400" y="-124625"/>
            <a:ext cx="4826400" cy="76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8"/>
          <p:cNvSpPr txBox="1"/>
          <p:nvPr/>
        </p:nvSpPr>
        <p:spPr>
          <a:xfrm>
            <a:off x="5730600" y="3432325"/>
            <a:ext cx="3576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Espacio para imagen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" name="Google Shape;38;p8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Lato"/>
              <a:buNone/>
              <a:defRPr i="0" sz="3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39" name="Google Shape;39;p8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pos="2952">
          <p15:clr>
            <a:srgbClr val="FA7B17"/>
          </p15:clr>
        </p15:guide>
        <p15:guide id="6" pos="3216">
          <p15:clr>
            <a:srgbClr val="FA7B17"/>
          </p15:clr>
        </p15:guide>
        <p15:guide id="7" orient="horz" pos="2162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Titulo y frase ">
  <p:cSld name="Titulo y fase 1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685800" y="2728650"/>
            <a:ext cx="7147800" cy="3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i="0" sz="4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43" name="Google Shape;43;p9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Imagen y titulo">
  <p:cSld name="Titulo y fase 1_1_2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/>
          <p:nvPr/>
        </p:nvSpPr>
        <p:spPr>
          <a:xfrm>
            <a:off x="-262025" y="2728650"/>
            <a:ext cx="10193700" cy="477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0"/>
          <p:cNvSpPr txBox="1"/>
          <p:nvPr/>
        </p:nvSpPr>
        <p:spPr>
          <a:xfrm>
            <a:off x="3046825" y="4858950"/>
            <a:ext cx="3576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Espacio para imagen</a:t>
            </a:r>
            <a:endParaRPr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" name="Google Shape;47;p10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ato"/>
              <a:buNone/>
              <a:defRPr i="0" sz="48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48" name="Google Shape;48;p10"/>
          <p:cNvSpPr/>
          <p:nvPr/>
        </p:nvSpPr>
        <p:spPr>
          <a:xfrm>
            <a:off x="685800" y="685800"/>
            <a:ext cx="156600" cy="1255500"/>
          </a:xfrm>
          <a:prstGeom prst="rect">
            <a:avLst/>
          </a:prstGeom>
          <a:solidFill>
            <a:srgbClr val="058E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FA7B17"/>
          </p15:clr>
        </p15:guide>
        <p15:guide id="2" orient="horz" pos="432">
          <p15:clr>
            <a:srgbClr val="FA7B17"/>
          </p15:clr>
        </p15:guide>
        <p15:guide id="3" pos="5736">
          <p15:clr>
            <a:srgbClr val="FA7B17"/>
          </p15:clr>
        </p15:guide>
        <p15:guide id="4" orient="horz" pos="4194">
          <p15:clr>
            <a:srgbClr val="FA7B17"/>
          </p15:clr>
        </p15:guide>
        <p15:guide id="5" orient="horz" pos="1719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738098" y="756047"/>
            <a:ext cx="6517200" cy="15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Lato Black"/>
              <a:buNone/>
              <a:defRPr b="1" i="0" sz="3700" u="none" cap="none" strike="noStrike">
                <a:solidFill>
                  <a:srgbClr val="00000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738099" y="2556572"/>
            <a:ext cx="8315400" cy="40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419100" lvl="0" marL="457200" marR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30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937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6195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58ECD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058ECD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492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492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92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92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92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92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0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0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6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7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5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4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7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8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3.jp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8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3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2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081250" y="2234950"/>
            <a:ext cx="5732400" cy="199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/>
              <a:t>C</a:t>
            </a:r>
            <a:r>
              <a:rPr b="0" lang="en-US" sz="3600"/>
              <a:t>urso </a:t>
            </a:r>
            <a:br>
              <a:rPr lang="en-US"/>
            </a:br>
            <a:r>
              <a:rPr lang="en-US"/>
              <a:t>Práctico de SQL</a:t>
            </a:r>
            <a:endParaRPr/>
          </a:p>
        </p:txBody>
      </p:sp>
      <p:sp>
        <p:nvSpPr>
          <p:cNvPr id="81" name="Google Shape;81;p15"/>
          <p:cNvSpPr txBox="1"/>
          <p:nvPr>
            <p:ph idx="2" type="title"/>
          </p:nvPr>
        </p:nvSpPr>
        <p:spPr>
          <a:xfrm>
            <a:off x="3079200" y="4782875"/>
            <a:ext cx="5523900" cy="44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Israel Vázquez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-1444" l="2545" r="-6441" t="-2451"/>
          <a:stretch/>
        </p:blipFill>
        <p:spPr>
          <a:xfrm>
            <a:off x="634000" y="2234950"/>
            <a:ext cx="2203050" cy="22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</a:t>
            </a:r>
            <a:r>
              <a:rPr lang="en-US" sz="3000">
                <a:solidFill>
                  <a:srgbClr val="FFFFFF"/>
                </a:solidFill>
              </a:rPr>
              <a:t>field</a:t>
            </a:r>
            <a:r>
              <a:rPr lang="en-US" sz="3000">
                <a:solidFill>
                  <a:srgbClr val="E69138"/>
                </a:solidFill>
              </a:rPr>
              <a:t> AS </a:t>
            </a:r>
            <a:r>
              <a:rPr lang="en-US" sz="3000">
                <a:solidFill>
                  <a:srgbClr val="FFFFFF"/>
                </a:solidFill>
              </a:rPr>
              <a:t>alias</a:t>
            </a:r>
            <a:r>
              <a:rPr lang="en-US" sz="3000"/>
              <a:t>;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</a:t>
            </a:r>
            <a:r>
              <a:rPr lang="en-US" sz="3000"/>
              <a:t> </a:t>
            </a:r>
            <a:r>
              <a:rPr lang="en-US" sz="3000">
                <a:solidFill>
                  <a:srgbClr val="E06666"/>
                </a:solidFill>
              </a:rPr>
              <a:t>COUNT</a:t>
            </a:r>
            <a:r>
              <a:rPr lang="en-US" sz="3000"/>
              <a:t>(id), </a:t>
            </a:r>
            <a:r>
              <a:rPr lang="en-US" sz="3000">
                <a:solidFill>
                  <a:srgbClr val="E06666"/>
                </a:solidFill>
              </a:rPr>
              <a:t>SUM</a:t>
            </a:r>
            <a:r>
              <a:rPr lang="en-US" sz="3000"/>
              <a:t>(quantity), </a:t>
            </a:r>
            <a:r>
              <a:rPr lang="en-US" sz="3000">
                <a:solidFill>
                  <a:srgbClr val="E06666"/>
                </a:solidFill>
              </a:rPr>
              <a:t>AVG</a:t>
            </a:r>
            <a:r>
              <a:rPr lang="en-US" sz="3000"/>
              <a:t>(age);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E69138"/>
                </a:solidFill>
              </a:rPr>
              <a:t>SELECT</a:t>
            </a:r>
            <a:r>
              <a:rPr lang="en-US" sz="3000"/>
              <a:t> </a:t>
            </a:r>
            <a:r>
              <a:rPr lang="en-US" sz="3000">
                <a:solidFill>
                  <a:srgbClr val="E06666"/>
                </a:solidFill>
              </a:rPr>
              <a:t>MIN</a:t>
            </a:r>
            <a:r>
              <a:rPr lang="en-US" sz="3000"/>
              <a:t>(date), </a:t>
            </a:r>
            <a:r>
              <a:rPr lang="en-US" sz="3000">
                <a:solidFill>
                  <a:srgbClr val="E06666"/>
                </a:solidFill>
              </a:rPr>
              <a:t>MAX</a:t>
            </a:r>
            <a:r>
              <a:rPr lang="en-US" sz="3000"/>
              <a:t>(quantity);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E69138"/>
                </a:solidFill>
              </a:rPr>
              <a:t>SELECT IF</a:t>
            </a:r>
            <a:r>
              <a:rPr lang="en-US" sz="2700">
                <a:solidFill>
                  <a:srgbClr val="FFFFFF"/>
                </a:solidFill>
              </a:rPr>
              <a:t>(</a:t>
            </a:r>
            <a:r>
              <a:rPr lang="en-US" sz="2700">
                <a:solidFill>
                  <a:srgbClr val="F1C232"/>
                </a:solidFill>
              </a:rPr>
              <a:t>500</a:t>
            </a:r>
            <a:r>
              <a:rPr lang="en-US" sz="2700">
                <a:solidFill>
                  <a:srgbClr val="E69138"/>
                </a:solidFill>
              </a:rPr>
              <a:t>&lt;</a:t>
            </a:r>
            <a:r>
              <a:rPr lang="en-US" sz="2700">
                <a:solidFill>
                  <a:srgbClr val="F1C232"/>
                </a:solidFill>
              </a:rPr>
              <a:t>1000</a:t>
            </a:r>
            <a:r>
              <a:rPr lang="en-US" sz="2700">
                <a:solidFill>
                  <a:srgbClr val="FFFFFF"/>
                </a:solidFill>
              </a:rPr>
              <a:t>,</a:t>
            </a:r>
            <a:r>
              <a:rPr lang="en-US" sz="2700">
                <a:solidFill>
                  <a:srgbClr val="E69138"/>
                </a:solidFill>
              </a:rPr>
              <a:t> </a:t>
            </a:r>
            <a:r>
              <a:rPr lang="en-US" sz="2700">
                <a:solidFill>
                  <a:srgbClr val="6AA84F"/>
                </a:solidFill>
              </a:rPr>
              <a:t>"YES"</a:t>
            </a:r>
            <a:r>
              <a:rPr lang="en-US" sz="2700">
                <a:solidFill>
                  <a:srgbClr val="FFFFFF"/>
                </a:solidFill>
              </a:rPr>
              <a:t>,</a:t>
            </a:r>
            <a:r>
              <a:rPr lang="en-US" sz="2700">
                <a:solidFill>
                  <a:srgbClr val="E69138"/>
                </a:solidFill>
              </a:rPr>
              <a:t> </a:t>
            </a:r>
            <a:r>
              <a:rPr lang="en-US" sz="2700">
                <a:solidFill>
                  <a:srgbClr val="6AA84F"/>
                </a:solidFill>
              </a:rPr>
              <a:t>"NO"</a:t>
            </a:r>
            <a:r>
              <a:rPr lang="en-US" sz="2700">
                <a:solidFill>
                  <a:srgbClr val="FFFFFF"/>
                </a:solidFill>
              </a:rPr>
              <a:t>);</a:t>
            </a:r>
            <a:endParaRPr sz="2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SELECT </a:t>
            </a:r>
            <a:r>
              <a:rPr lang="en-US" sz="2700">
                <a:solidFill>
                  <a:srgbClr val="FFFFFF"/>
                </a:solidFill>
              </a:rPr>
              <a:t>OrderID, Quantity,</a:t>
            </a:r>
            <a:endParaRPr sz="2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CASE</a:t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    WHEN </a:t>
            </a:r>
            <a:r>
              <a:rPr lang="en-US" sz="2700">
                <a:solidFill>
                  <a:srgbClr val="FFFFFF"/>
                </a:solidFill>
              </a:rPr>
              <a:t>Quantity</a:t>
            </a:r>
            <a:r>
              <a:rPr lang="en-US" sz="2700">
                <a:solidFill>
                  <a:srgbClr val="E69138"/>
                </a:solidFill>
              </a:rPr>
              <a:t> &gt; </a:t>
            </a:r>
            <a:r>
              <a:rPr lang="en-US" sz="2700">
                <a:solidFill>
                  <a:srgbClr val="F1C232"/>
                </a:solidFill>
              </a:rPr>
              <a:t>30</a:t>
            </a:r>
            <a:r>
              <a:rPr lang="en-US" sz="2700">
                <a:solidFill>
                  <a:srgbClr val="E69138"/>
                </a:solidFill>
              </a:rPr>
              <a:t> THEN </a:t>
            </a:r>
            <a:r>
              <a:rPr lang="en-US" sz="2700">
                <a:solidFill>
                  <a:srgbClr val="6AA84F"/>
                </a:solidFill>
              </a:rPr>
              <a:t>"Over 30"</a:t>
            </a:r>
            <a:endParaRPr sz="27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    WHEN </a:t>
            </a:r>
            <a:r>
              <a:rPr lang="en-US" sz="2700">
                <a:solidFill>
                  <a:srgbClr val="FFFFFF"/>
                </a:solidFill>
              </a:rPr>
              <a:t>Quantity</a:t>
            </a:r>
            <a:r>
              <a:rPr lang="en-US" sz="2700">
                <a:solidFill>
                  <a:srgbClr val="E69138"/>
                </a:solidFill>
              </a:rPr>
              <a:t> = </a:t>
            </a:r>
            <a:r>
              <a:rPr lang="en-US" sz="2700">
                <a:solidFill>
                  <a:srgbClr val="F1C232"/>
                </a:solidFill>
              </a:rPr>
              <a:t>30</a:t>
            </a:r>
            <a:r>
              <a:rPr lang="en-US" sz="2700">
                <a:solidFill>
                  <a:srgbClr val="E69138"/>
                </a:solidFill>
              </a:rPr>
              <a:t> THEN </a:t>
            </a:r>
            <a:r>
              <a:rPr lang="en-US" sz="2700">
                <a:solidFill>
                  <a:srgbClr val="6AA84F"/>
                </a:solidFill>
              </a:rPr>
              <a:t>"Equal 30"</a:t>
            </a:r>
            <a:endParaRPr sz="27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    ELSE </a:t>
            </a:r>
            <a:r>
              <a:rPr lang="en-US" sz="2700">
                <a:solidFill>
                  <a:srgbClr val="6AA84F"/>
                </a:solidFill>
              </a:rPr>
              <a:t>"Under 30"</a:t>
            </a:r>
            <a:endParaRPr sz="27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E69138"/>
                </a:solidFill>
              </a:rPr>
              <a:t>END AS </a:t>
            </a:r>
            <a:r>
              <a:rPr lang="en-US" sz="2700">
                <a:solidFill>
                  <a:srgbClr val="FFFFFF"/>
                </a:solidFill>
              </a:rPr>
              <a:t>QuantityText</a:t>
            </a:r>
            <a:endParaRPr sz="2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1960200" y="45830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</a:t>
            </a:r>
            <a:endParaRPr/>
          </a:p>
        </p:txBody>
      </p:sp>
      <p:sp>
        <p:nvSpPr>
          <p:cNvPr id="159" name="Google Shape;159;p26"/>
          <p:cNvSpPr txBox="1"/>
          <p:nvPr>
            <p:ph type="ctrTitle"/>
          </p:nvPr>
        </p:nvSpPr>
        <p:spPr>
          <a:xfrm>
            <a:off x="1083750" y="206101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Origen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*</a:t>
            </a:r>
            <a:endParaRPr sz="3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FROM</a:t>
            </a:r>
            <a:r>
              <a:rPr lang="en-US" sz="3000"/>
              <a:t> tabla_diaria;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*</a:t>
            </a:r>
            <a:endParaRPr sz="3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FROM</a:t>
            </a:r>
            <a:r>
              <a:rPr lang="en-US" sz="3000"/>
              <a:t> </a:t>
            </a:r>
            <a:r>
              <a:rPr lang="en-US" sz="3000"/>
              <a:t>tabla_diaria </a:t>
            </a:r>
            <a:r>
              <a:rPr lang="en-US" sz="3000">
                <a:solidFill>
                  <a:srgbClr val="E69138"/>
                </a:solidFill>
              </a:rPr>
              <a:t>AS</a:t>
            </a:r>
            <a:r>
              <a:rPr lang="en-US" sz="3000"/>
              <a:t> td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JOIN</a:t>
            </a:r>
            <a:r>
              <a:rPr lang="en-US" sz="3000"/>
              <a:t> tabla_mensual </a:t>
            </a:r>
            <a:r>
              <a:rPr lang="en-US" sz="3000">
                <a:solidFill>
                  <a:srgbClr val="E69138"/>
                </a:solidFill>
              </a:rPr>
              <a:t>AS</a:t>
            </a:r>
            <a:r>
              <a:rPr lang="en-US" sz="3000"/>
              <a:t> tm 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ON</a:t>
            </a:r>
            <a:r>
              <a:rPr lang="en-US" sz="3000"/>
              <a:t> </a:t>
            </a:r>
            <a:r>
              <a:rPr lang="en-US" sz="3000">
                <a:solidFill>
                  <a:srgbClr val="55BFD6"/>
                </a:solidFill>
              </a:rPr>
              <a:t>td</a:t>
            </a:r>
            <a:r>
              <a:rPr lang="en-US" sz="3000"/>
              <a:t>.</a:t>
            </a:r>
            <a:r>
              <a:rPr lang="en-US" sz="3000">
                <a:solidFill>
                  <a:srgbClr val="55BFD6"/>
                </a:solidFill>
              </a:rPr>
              <a:t>pk</a:t>
            </a:r>
            <a:r>
              <a:rPr lang="en-US" sz="3000"/>
              <a:t> </a:t>
            </a:r>
            <a:r>
              <a:rPr lang="en-US" sz="3000">
                <a:solidFill>
                  <a:srgbClr val="E69138"/>
                </a:solidFill>
              </a:rPr>
              <a:t>=</a:t>
            </a:r>
            <a:r>
              <a:rPr lang="en-US" sz="3000"/>
              <a:t> </a:t>
            </a:r>
            <a:r>
              <a:rPr lang="en-US" sz="3000">
                <a:solidFill>
                  <a:srgbClr val="55BFD6"/>
                </a:solidFill>
              </a:rPr>
              <a:t>tm</a:t>
            </a:r>
            <a:r>
              <a:rPr lang="en-US" sz="3000"/>
              <a:t>.</a:t>
            </a:r>
            <a:r>
              <a:rPr lang="en-US" sz="3000">
                <a:solidFill>
                  <a:srgbClr val="55BFD6"/>
                </a:solidFill>
              </a:rPr>
              <a:t>fk</a:t>
            </a:r>
            <a:r>
              <a:rPr lang="en-US" sz="3000"/>
              <a:t>;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*</a:t>
            </a:r>
            <a:endParaRPr sz="3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FROM</a:t>
            </a:r>
            <a:r>
              <a:rPr lang="en-US" sz="3000"/>
              <a:t> dblink(</a:t>
            </a:r>
            <a:r>
              <a:rPr lang="en-US" sz="3000">
                <a:solidFill>
                  <a:srgbClr val="6AA84F"/>
                </a:solidFill>
              </a:rPr>
              <a:t>'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dbname=somedb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port=5432 host=someserver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user=someuser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password=somepwd'</a:t>
            </a:r>
            <a:r>
              <a:rPr lang="en-US" sz="3000"/>
              <a:t>,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'SELECT gid, area, perimeter,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        state, county,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        tract, blockgroup,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        block, the_geom </a:t>
            </a:r>
            <a:endParaRPr sz="3000">
              <a:solidFill>
                <a:srgbClr val="6AA84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AA84F"/>
                </a:solidFill>
              </a:rPr>
              <a:t>FROM massgis.cens2000blocks'</a:t>
            </a:r>
            <a:r>
              <a:rPr lang="en-US" sz="3000"/>
              <a:t>)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AS</a:t>
            </a:r>
            <a:r>
              <a:rPr lang="en-US" sz="3000"/>
              <a:t> blockgroups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</a:t>
            </a:r>
            <a:endParaRPr/>
          </a:p>
        </p:txBody>
      </p:sp>
      <p:sp>
        <p:nvSpPr>
          <p:cNvPr id="184" name="Google Shape;184;p30"/>
          <p:cNvSpPr txBox="1"/>
          <p:nvPr>
            <p:ph type="ctrTitle"/>
          </p:nvPr>
        </p:nvSpPr>
        <p:spPr>
          <a:xfrm>
            <a:off x="1083750" y="205551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Productos cartesianos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*</a:t>
            </a:r>
            <a:endParaRPr sz="3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FROM</a:t>
            </a:r>
            <a:r>
              <a:rPr lang="en-US" sz="3000"/>
              <a:t> tabla_diaria </a:t>
            </a:r>
            <a:r>
              <a:rPr lang="en-US" sz="3000">
                <a:solidFill>
                  <a:srgbClr val="E69138"/>
                </a:solidFill>
              </a:rPr>
              <a:t>AS</a:t>
            </a:r>
            <a:r>
              <a:rPr lang="en-US" sz="3000"/>
              <a:t> td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JOIN</a:t>
            </a:r>
            <a:r>
              <a:rPr lang="en-US" sz="3000"/>
              <a:t> tabla_mensual </a:t>
            </a:r>
            <a:r>
              <a:rPr lang="en-US" sz="3000">
                <a:solidFill>
                  <a:srgbClr val="E69138"/>
                </a:solidFill>
              </a:rPr>
              <a:t>AS</a:t>
            </a:r>
            <a:r>
              <a:rPr lang="en-US" sz="3000"/>
              <a:t> tm </a:t>
            </a:r>
            <a:endParaRPr sz="3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ON</a:t>
            </a:r>
            <a:r>
              <a:rPr lang="en-US" sz="3000"/>
              <a:t> </a:t>
            </a:r>
            <a:r>
              <a:rPr lang="en-US" sz="3000">
                <a:solidFill>
                  <a:srgbClr val="55BFD6"/>
                </a:solidFill>
              </a:rPr>
              <a:t>td</a:t>
            </a:r>
            <a:r>
              <a:rPr lang="en-US" sz="3000"/>
              <a:t>.</a:t>
            </a:r>
            <a:r>
              <a:rPr lang="en-US" sz="3000">
                <a:solidFill>
                  <a:srgbClr val="55BFD6"/>
                </a:solidFill>
              </a:rPr>
              <a:t>pk</a:t>
            </a:r>
            <a:r>
              <a:rPr lang="en-US" sz="3000"/>
              <a:t> </a:t>
            </a:r>
            <a:r>
              <a:rPr lang="en-US" sz="3000">
                <a:solidFill>
                  <a:srgbClr val="E69138"/>
                </a:solidFill>
              </a:rPr>
              <a:t>=</a:t>
            </a:r>
            <a:r>
              <a:rPr lang="en-US" sz="3000"/>
              <a:t> </a:t>
            </a:r>
            <a:r>
              <a:rPr lang="en-US" sz="3000">
                <a:solidFill>
                  <a:srgbClr val="55BFD6"/>
                </a:solidFill>
              </a:rPr>
              <a:t>tm</a:t>
            </a:r>
            <a:r>
              <a:rPr lang="en-US" sz="3000"/>
              <a:t>.</a:t>
            </a:r>
            <a:r>
              <a:rPr lang="en-US" sz="3000">
                <a:solidFill>
                  <a:srgbClr val="55BFD6"/>
                </a:solidFill>
              </a:rPr>
              <a:t>fk</a:t>
            </a:r>
            <a:r>
              <a:rPr lang="en-US" sz="3000"/>
              <a:t>;</a:t>
            </a:r>
            <a:endParaRPr sz="3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4000" y="-152400"/>
            <a:ext cx="10216603" cy="7662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050" y="2409937"/>
            <a:ext cx="5633601" cy="370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3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Left Join</a:t>
            </a:r>
            <a:endParaRPr/>
          </a:p>
        </p:txBody>
      </p:sp>
      <p:sp>
        <p:nvSpPr>
          <p:cNvPr id="204" name="Google Shape;204;p33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1083750" y="2311530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Breve historia de SQL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575" y="2421613"/>
            <a:ext cx="5598574" cy="3685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4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Right</a:t>
            </a:r>
            <a:r>
              <a:rPr lang="en-US"/>
              <a:t> Join</a:t>
            </a:r>
            <a:endParaRPr/>
          </a:p>
        </p:txBody>
      </p:sp>
      <p:sp>
        <p:nvSpPr>
          <p:cNvPr id="213" name="Google Shape;213;p34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2275" y="2425225"/>
            <a:ext cx="5587151" cy="36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Exclusive </a:t>
            </a:r>
            <a:r>
              <a:rPr lang="en-US"/>
              <a:t>Left Join</a:t>
            </a:r>
            <a:endParaRPr/>
          </a:p>
        </p:txBody>
      </p:sp>
      <p:sp>
        <p:nvSpPr>
          <p:cNvPr id="222" name="Google Shape;222;p35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35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925" y="2431863"/>
            <a:ext cx="5566976" cy="366492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6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Exclusive </a:t>
            </a:r>
            <a:r>
              <a:rPr lang="en-US"/>
              <a:t>Right Join</a:t>
            </a:r>
            <a:endParaRPr/>
          </a:p>
        </p:txBody>
      </p:sp>
      <p:sp>
        <p:nvSpPr>
          <p:cNvPr id="231" name="Google Shape;231;p36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36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7675" y="2436150"/>
            <a:ext cx="5556349" cy="365792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7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Outer Join</a:t>
            </a:r>
            <a:endParaRPr/>
          </a:p>
        </p:txBody>
      </p:sp>
      <p:sp>
        <p:nvSpPr>
          <p:cNvPr id="240" name="Google Shape;240;p37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37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725" y="2416438"/>
            <a:ext cx="5613824" cy="369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8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Exclusive </a:t>
            </a:r>
            <a:r>
              <a:rPr lang="en-US"/>
              <a:t>Full Outer Join</a:t>
            </a:r>
            <a:endParaRPr/>
          </a:p>
        </p:txBody>
      </p:sp>
      <p:sp>
        <p:nvSpPr>
          <p:cNvPr id="249" name="Google Shape;249;p38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9"/>
          <p:cNvPicPr preferRelativeResize="0"/>
          <p:nvPr/>
        </p:nvPicPr>
        <p:blipFill rotWithShape="1">
          <a:blip r:embed="rId3">
            <a:alphaModFix/>
          </a:blip>
          <a:srcRect b="909" l="-1050" r="1049" t="-910"/>
          <a:stretch/>
        </p:blipFill>
        <p:spPr>
          <a:xfrm>
            <a:off x="2061150" y="2395025"/>
            <a:ext cx="5587626" cy="3678526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9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Inn</a:t>
            </a:r>
            <a:r>
              <a:rPr lang="en-US"/>
              <a:t>er Join</a:t>
            </a:r>
            <a:endParaRPr/>
          </a:p>
        </p:txBody>
      </p:sp>
      <p:sp>
        <p:nvSpPr>
          <p:cNvPr id="258" name="Google Shape;258;p39"/>
          <p:cNvSpPr txBox="1"/>
          <p:nvPr/>
        </p:nvSpPr>
        <p:spPr>
          <a:xfrm>
            <a:off x="37067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A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9"/>
          <p:cNvSpPr txBox="1"/>
          <p:nvPr/>
        </p:nvSpPr>
        <p:spPr>
          <a:xfrm>
            <a:off x="5412450" y="4075325"/>
            <a:ext cx="7047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Lato"/>
                <a:ea typeface="Lato"/>
                <a:cs typeface="Lato"/>
                <a:sym typeface="Lato"/>
              </a:rPr>
              <a:t>B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Where</a:t>
            </a:r>
            <a:endParaRPr/>
          </a:p>
        </p:txBody>
      </p:sp>
      <p:sp>
        <p:nvSpPr>
          <p:cNvPr id="266" name="Google Shape;266;p40"/>
          <p:cNvSpPr txBox="1"/>
          <p:nvPr>
            <p:ph type="ctrTitle"/>
          </p:nvPr>
        </p:nvSpPr>
        <p:spPr>
          <a:xfrm>
            <a:off x="1083750" y="2074325"/>
            <a:ext cx="7624200" cy="340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Selección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id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cantidad </a:t>
            </a:r>
            <a:r>
              <a:rPr lang="en-US">
                <a:solidFill>
                  <a:srgbClr val="E69138"/>
                </a:solidFill>
              </a:rPr>
              <a:t>&gt;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10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cantidad </a:t>
            </a:r>
            <a:r>
              <a:rPr lang="en-US">
                <a:solidFill>
                  <a:srgbClr val="E69138"/>
                </a:solidFill>
              </a:rPr>
              <a:t>&lt;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100</a:t>
            </a:r>
            <a:r>
              <a:rPr lang="en-US"/>
              <a:t>;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cantidad </a:t>
            </a:r>
            <a:r>
              <a:rPr lang="en-US">
                <a:solidFill>
                  <a:srgbClr val="E69138"/>
                </a:solidFill>
              </a:rPr>
              <a:t>&gt;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10</a:t>
            </a:r>
            <a:endParaRPr>
              <a:solidFill>
                <a:srgbClr val="F1C23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AND</a:t>
            </a:r>
            <a:r>
              <a:rPr lang="en-US"/>
              <a:t> cantidad </a:t>
            </a:r>
            <a:r>
              <a:rPr lang="en-US">
                <a:solidFill>
                  <a:srgbClr val="E69138"/>
                </a:solidFill>
              </a:rPr>
              <a:t>&lt;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100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cantidad </a:t>
            </a:r>
            <a:r>
              <a:rPr lang="en-US">
                <a:solidFill>
                  <a:srgbClr val="E69138"/>
                </a:solidFill>
              </a:rPr>
              <a:t>BETWEEN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10</a:t>
            </a:r>
            <a:endParaRPr>
              <a:solidFill>
                <a:srgbClr val="F1C23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AND</a:t>
            </a:r>
            <a:r>
              <a:rPr lang="en-US">
                <a:solidFill>
                  <a:srgbClr val="F1C232"/>
                </a:solidFill>
              </a:rPr>
              <a:t> 100</a:t>
            </a:r>
            <a:r>
              <a:rPr lang="en-US"/>
              <a:t>;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"Israel"</a:t>
            </a:r>
            <a:endParaRPr>
              <a:solidFill>
                <a:srgbClr val="F1C23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AND</a:t>
            </a:r>
            <a:r>
              <a:rPr lang="en-US"/>
              <a:t> (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>
                <a:solidFill>
                  <a:srgbClr val="F1C232"/>
                </a:solidFill>
              </a:rPr>
              <a:t> "Vázquez"</a:t>
            </a:r>
            <a:endParaRPr>
              <a:solidFill>
                <a:srgbClr val="F1C232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OR</a:t>
            </a:r>
            <a:r>
              <a:rPr lang="en-US"/>
              <a:t> 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"López"</a:t>
            </a:r>
            <a:endParaRPr>
              <a:solidFill>
                <a:srgbClr val="F1C23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)</a:t>
            </a:r>
            <a:r>
              <a:rPr lang="en-US"/>
              <a:t>;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"Israel"</a:t>
            </a:r>
            <a:endParaRPr>
              <a:solidFill>
                <a:srgbClr val="F1C23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AND</a:t>
            </a:r>
            <a:r>
              <a:rPr lang="en-US"/>
              <a:t> lastname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>
                <a:solidFill>
                  <a:srgbClr val="F1C232"/>
                </a:solidFill>
              </a:rPr>
              <a:t> "Vázquez"</a:t>
            </a:r>
            <a:endParaRPr>
              <a:solidFill>
                <a:srgbClr val="F1C23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OR</a:t>
            </a:r>
            <a:r>
              <a:rPr lang="en-US"/>
              <a:t> lastname </a:t>
            </a:r>
            <a:r>
              <a:rPr lang="en-US">
                <a:solidFill>
                  <a:srgbClr val="E69138"/>
                </a:solidFill>
              </a:rPr>
              <a:t>=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"López"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Bases</a:t>
            </a:r>
            <a:endParaRPr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685800" y="3698650"/>
            <a:ext cx="4000500" cy="15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/>
              <a:t>Modelo y álgebra relacional de Codd</a:t>
            </a:r>
            <a:endParaRPr sz="35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49997" r="8589" t="0"/>
          <a:stretch/>
        </p:blipFill>
        <p:spPr>
          <a:xfrm>
            <a:off x="5105400" y="-76200"/>
            <a:ext cx="4686304" cy="7543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LIKE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"Is%"</a:t>
            </a:r>
            <a:r>
              <a:rPr lang="en-US"/>
              <a:t>;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</a:t>
            </a:r>
            <a:r>
              <a:rPr lang="en-US"/>
              <a:t>name </a:t>
            </a:r>
            <a:r>
              <a:rPr lang="en-US">
                <a:solidFill>
                  <a:srgbClr val="E69138"/>
                </a:solidFill>
              </a:rPr>
              <a:t>LIKE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"Is_ael"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NOT</a:t>
            </a:r>
            <a:r>
              <a:rPr lang="en-US"/>
              <a:t> </a:t>
            </a:r>
            <a:r>
              <a:rPr lang="en-US">
                <a:solidFill>
                  <a:srgbClr val="E69138"/>
                </a:solidFill>
              </a:rPr>
              <a:t>LIKE</a:t>
            </a:r>
            <a:r>
              <a:rPr lang="en-US"/>
              <a:t> </a:t>
            </a:r>
            <a:r>
              <a:rPr lang="en-US">
                <a:solidFill>
                  <a:srgbClr val="F1C232"/>
                </a:solidFill>
              </a:rPr>
              <a:t>"Is_ael"</a:t>
            </a:r>
            <a:r>
              <a:rPr lang="en-US"/>
              <a:t>;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IS NULL</a:t>
            </a:r>
            <a:r>
              <a:rPr lang="en-US"/>
              <a:t>;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IS NOT NULL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WHERE</a:t>
            </a:r>
            <a:r>
              <a:rPr lang="en-US"/>
              <a:t>	name </a:t>
            </a:r>
            <a:r>
              <a:rPr lang="en-US">
                <a:solidFill>
                  <a:srgbClr val="E69138"/>
                </a:solidFill>
              </a:rPr>
              <a:t>IN (</a:t>
            </a:r>
            <a:r>
              <a:rPr lang="en-US">
                <a:solidFill>
                  <a:srgbClr val="6AA84F"/>
                </a:solidFill>
              </a:rPr>
              <a:t>'Israel'</a:t>
            </a:r>
            <a:r>
              <a:rPr lang="en-US">
                <a:solidFill>
                  <a:srgbClr val="FFFFFF"/>
                </a:solidFill>
              </a:rPr>
              <a:t>,</a:t>
            </a:r>
            <a:r>
              <a:rPr lang="en-US">
                <a:solidFill>
                  <a:srgbClr val="6AA84F"/>
                </a:solidFill>
              </a:rPr>
              <a:t>'Laura'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>
                <a:solidFill>
                  <a:srgbClr val="6AA84F"/>
                </a:solidFill>
              </a:rPr>
              <a:t>'Luis'</a:t>
            </a:r>
            <a:r>
              <a:rPr lang="en-US">
                <a:solidFill>
                  <a:srgbClr val="E69138"/>
                </a:solidFill>
              </a:rPr>
              <a:t>)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6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By</a:t>
            </a:r>
            <a:endParaRPr/>
          </a:p>
        </p:txBody>
      </p:sp>
      <p:sp>
        <p:nvSpPr>
          <p:cNvPr id="303" name="Google Shape;303;p46"/>
          <p:cNvSpPr txBox="1"/>
          <p:nvPr>
            <p:ph type="ctrTitle"/>
          </p:nvPr>
        </p:nvSpPr>
        <p:spPr>
          <a:xfrm>
            <a:off x="1083750" y="20467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Ordenamiento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ORDER BY</a:t>
            </a:r>
            <a:r>
              <a:rPr lang="en-US"/>
              <a:t>	fecha;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ORDER BY</a:t>
            </a:r>
            <a:r>
              <a:rPr lang="en-US"/>
              <a:t>	fecha </a:t>
            </a:r>
            <a:r>
              <a:rPr lang="en-US">
                <a:solidFill>
                  <a:srgbClr val="E69138"/>
                </a:solidFill>
              </a:rPr>
              <a:t>ASC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ORDER BY</a:t>
            </a:r>
            <a:r>
              <a:rPr lang="en-US"/>
              <a:t>	fecha </a:t>
            </a:r>
            <a:r>
              <a:rPr lang="en-US">
                <a:solidFill>
                  <a:srgbClr val="E69138"/>
                </a:solidFill>
              </a:rPr>
              <a:t>DESC</a:t>
            </a:r>
            <a:r>
              <a:rPr lang="en-US"/>
              <a:t>;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Índices</a:t>
            </a:r>
            <a:r>
              <a:rPr lang="en-US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316" name="Google Shape;316;p48"/>
          <p:cNvSpPr txBox="1"/>
          <p:nvPr>
            <p:ph idx="1" type="subTitle"/>
          </p:nvPr>
        </p:nvSpPr>
        <p:spPr>
          <a:xfrm>
            <a:off x="685800" y="2931000"/>
            <a:ext cx="4000500" cy="349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Excelentes para búsquedas y ordenamientos.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-US"/>
              <a:t>Cuidar para alta transaccionalidad.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29330" r="29330" t="0"/>
          <a:stretch/>
        </p:blipFill>
        <p:spPr>
          <a:xfrm>
            <a:off x="5105400" y="0"/>
            <a:ext cx="4686303" cy="754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Group</a:t>
            </a:r>
            <a:r>
              <a:rPr lang="en-US"/>
              <a:t> By</a:t>
            </a:r>
            <a:endParaRPr/>
          </a:p>
        </p:txBody>
      </p:sp>
      <p:sp>
        <p:nvSpPr>
          <p:cNvPr id="324" name="Google Shape;324;p49"/>
          <p:cNvSpPr txBox="1"/>
          <p:nvPr>
            <p:ph type="ctrTitle"/>
          </p:nvPr>
        </p:nvSpPr>
        <p:spPr>
          <a:xfrm>
            <a:off x="1083750" y="20467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Agregación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0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GROUP</a:t>
            </a:r>
            <a:r>
              <a:rPr lang="en-US">
                <a:solidFill>
                  <a:srgbClr val="E69138"/>
                </a:solidFill>
              </a:rPr>
              <a:t> BY</a:t>
            </a:r>
            <a:r>
              <a:rPr lang="en-US"/>
              <a:t>	marca;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GROUP</a:t>
            </a:r>
            <a:r>
              <a:rPr lang="en-US">
                <a:solidFill>
                  <a:srgbClr val="E69138"/>
                </a:solidFill>
              </a:rPr>
              <a:t> BY</a:t>
            </a:r>
            <a:r>
              <a:rPr lang="en-US"/>
              <a:t>	marca, modelo;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</a:t>
            </a:r>
            <a:endParaRPr/>
          </a:p>
        </p:txBody>
      </p:sp>
      <p:sp>
        <p:nvSpPr>
          <p:cNvPr id="337" name="Google Shape;337;p51"/>
          <p:cNvSpPr txBox="1"/>
          <p:nvPr>
            <p:ph type="ctrTitle"/>
          </p:nvPr>
        </p:nvSpPr>
        <p:spPr>
          <a:xfrm>
            <a:off x="1083750" y="20467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Limitantes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2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LIMIT </a:t>
            </a:r>
            <a:r>
              <a:rPr lang="en-US">
                <a:solidFill>
                  <a:srgbClr val="FFFFFF"/>
                </a:solidFill>
              </a:rPr>
              <a:t>1500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SELECT *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FROM</a:t>
            </a:r>
            <a:r>
              <a:rPr lang="en-US"/>
              <a:t> tabla_diaria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OFFSET </a:t>
            </a:r>
            <a:r>
              <a:rPr lang="en-US">
                <a:solidFill>
                  <a:srgbClr val="FFFFFF"/>
                </a:solidFill>
              </a:rPr>
              <a:t>1500</a:t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69138"/>
                </a:solidFill>
              </a:rPr>
              <a:t>LIMIT </a:t>
            </a:r>
            <a:r>
              <a:rPr lang="en-US">
                <a:solidFill>
                  <a:srgbClr val="FFFFFF"/>
                </a:solidFill>
              </a:rPr>
              <a:t>1500</a:t>
            </a:r>
            <a:r>
              <a:rPr lang="en-US"/>
              <a:t>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3"/>
          <p:cNvSpPr txBox="1"/>
          <p:nvPr>
            <p:ph idx="1" type="subTitle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3"/>
          <p:cNvSpPr txBox="1"/>
          <p:nvPr>
            <p:ph type="ctrTitle"/>
          </p:nvPr>
        </p:nvSpPr>
        <p:spPr>
          <a:xfrm>
            <a:off x="1083750" y="1930530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primero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IBM</a:t>
            </a:r>
            <a:endParaRPr/>
          </a:p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685800" y="2521775"/>
            <a:ext cx="4419600" cy="204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Fue creada en los años 70.</a:t>
            </a:r>
            <a:endParaRPr sz="2800"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-US" sz="2800"/>
              <a:t>Originalmente llamada SEQUEL.</a:t>
            </a:r>
            <a:endParaRPr sz="2800"/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0" r="17163" t="0"/>
          <a:stretch/>
        </p:blipFill>
        <p:spPr>
          <a:xfrm>
            <a:off x="5105400" y="-76200"/>
            <a:ext cx="4686304" cy="75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708900" y="4614725"/>
            <a:ext cx="3954300" cy="17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-US" sz="3000">
                <a:latin typeface="Lato"/>
                <a:ea typeface="Lato"/>
                <a:cs typeface="Lato"/>
                <a:sym typeface="Lato"/>
              </a:rPr>
              <a:t>ystem/38 (1979)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SQL/DS (1981)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latin typeface="Lato"/>
                <a:ea typeface="Lato"/>
                <a:cs typeface="Lato"/>
                <a:sym typeface="Lato"/>
              </a:rPr>
              <a:t>DB2 (1983)</a:t>
            </a:r>
            <a:endParaRPr sz="30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4"/>
          <p:cNvSpPr txBox="1"/>
          <p:nvPr>
            <p:ph idx="1" type="subTitle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4"/>
          <p:cNvSpPr txBox="1"/>
          <p:nvPr>
            <p:ph type="ctrTitle"/>
          </p:nvPr>
        </p:nvSpPr>
        <p:spPr>
          <a:xfrm>
            <a:off x="1083750" y="1930530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segundo más alto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5"/>
          <p:cNvSpPr txBox="1"/>
          <p:nvPr>
            <p:ph idx="1" type="subTitle"/>
          </p:nvPr>
        </p:nvSpPr>
        <p:spPr>
          <a:xfrm>
            <a:off x="1960200" y="50269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5"/>
          <p:cNvSpPr txBox="1"/>
          <p:nvPr>
            <p:ph type="ctrTitle"/>
          </p:nvPr>
        </p:nvSpPr>
        <p:spPr>
          <a:xfrm>
            <a:off x="1083750" y="1930530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Seleccionar de un set de opciones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6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 mis tiempos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Seleccionar por año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8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Double trouble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9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Selectores de rango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0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Eres lo máximo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1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Egoísta</a:t>
            </a:r>
            <a:r>
              <a:rPr lang="en-US"/>
              <a:t> (Selfish)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2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Resolviendo diferencias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Todas las uniones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Relational company</a:t>
            </a:r>
            <a:endParaRPr/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685800" y="3716700"/>
            <a:ext cx="3975000" cy="111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-US" sz="3500"/>
              <a:t>Creó el software Oracle V2 en 1979</a:t>
            </a:r>
            <a:endParaRPr sz="3500"/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8331" r="-1518" t="0"/>
          <a:stretch/>
        </p:blipFill>
        <p:spPr>
          <a:xfrm>
            <a:off x="5105400" y="-76200"/>
            <a:ext cx="4686303" cy="7543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Triangulando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5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Generando rangos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6"/>
          <p:cNvSpPr txBox="1"/>
          <p:nvPr>
            <p:ph type="ctrTitle"/>
          </p:nvPr>
        </p:nvSpPr>
        <p:spPr>
          <a:xfrm>
            <a:off x="1083750" y="1930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Regularizando expresiones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7"/>
          <p:cNvSpPr txBox="1"/>
          <p:nvPr>
            <p:ph type="ctrTitle"/>
          </p:nvPr>
        </p:nvSpPr>
        <p:spPr>
          <a:xfrm>
            <a:off x="1083750" y="21991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Bases de datos distribuidas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8"/>
          <p:cNvSpPr txBox="1"/>
          <p:nvPr>
            <p:ph idx="1" type="subTitle"/>
          </p:nvPr>
        </p:nvSpPr>
        <p:spPr>
          <a:xfrm>
            <a:off x="685800" y="3137750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-US"/>
              <a:t>Es una colección </a:t>
            </a:r>
            <a:br>
              <a:rPr lang="en-US"/>
            </a:br>
            <a:r>
              <a:rPr lang="en-US"/>
              <a:t>de múltiples bases </a:t>
            </a:r>
            <a:br>
              <a:rPr lang="en-US"/>
            </a:br>
            <a:r>
              <a:rPr lang="en-US"/>
              <a:t>de datos separadas físicamente que se comunican mediante una red informática.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43" name="Google Shape;443;p68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¿Qué es?</a:t>
            </a:r>
            <a:r>
              <a:rPr lang="en-US">
                <a:solidFill>
                  <a:schemeClr val="dk1"/>
                </a:solidFill>
              </a:rPr>
              <a:t> </a:t>
            </a:r>
            <a:endParaRPr/>
          </a:p>
        </p:txBody>
      </p:sp>
      <p:pic>
        <p:nvPicPr>
          <p:cNvPr id="444" name="Google Shape;444;p68"/>
          <p:cNvPicPr preferRelativeResize="0"/>
          <p:nvPr/>
        </p:nvPicPr>
        <p:blipFill rotWithShape="1">
          <a:blip r:embed="rId3">
            <a:alphaModFix/>
          </a:blip>
          <a:srcRect b="0" l="29290" r="29290" t="0"/>
          <a:stretch/>
        </p:blipFill>
        <p:spPr>
          <a:xfrm>
            <a:off x="5105400" y="0"/>
            <a:ext cx="4686301" cy="7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9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Ventajas</a:t>
            </a:r>
            <a:endParaRPr/>
          </a:p>
        </p:txBody>
      </p:sp>
      <p:sp>
        <p:nvSpPr>
          <p:cNvPr id="451" name="Google Shape;451;p69"/>
          <p:cNvSpPr txBox="1"/>
          <p:nvPr>
            <p:ph idx="1" type="subTitle"/>
          </p:nvPr>
        </p:nvSpPr>
        <p:spPr>
          <a:xfrm>
            <a:off x="685800" y="2773925"/>
            <a:ext cx="41037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Desarrollo modular.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Incrementa la confiabilidad.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Mejora el rendimiento.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Mayor disponibilidad.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Rapidez de respuesta.</a:t>
            </a:r>
            <a:endParaRPr/>
          </a:p>
        </p:txBody>
      </p:sp>
      <p:pic>
        <p:nvPicPr>
          <p:cNvPr id="452" name="Google Shape;452;p69"/>
          <p:cNvPicPr preferRelativeResize="0"/>
          <p:nvPr/>
        </p:nvPicPr>
        <p:blipFill rotWithShape="1">
          <a:blip r:embed="rId3">
            <a:alphaModFix/>
          </a:blip>
          <a:srcRect b="0" l="39061" r="19520" t="0"/>
          <a:stretch/>
        </p:blipFill>
        <p:spPr>
          <a:xfrm>
            <a:off x="5105400" y="0"/>
            <a:ext cx="4686301" cy="7543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0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Desv</a:t>
            </a:r>
            <a:r>
              <a:rPr lang="en-US">
                <a:solidFill>
                  <a:schemeClr val="dk1"/>
                </a:solidFill>
              </a:rPr>
              <a:t>entajas</a:t>
            </a:r>
            <a:endParaRPr/>
          </a:p>
        </p:txBody>
      </p:sp>
      <p:sp>
        <p:nvSpPr>
          <p:cNvPr id="459" name="Google Shape;459;p70"/>
          <p:cNvSpPr txBox="1"/>
          <p:nvPr>
            <p:ph idx="1" type="subTitle"/>
          </p:nvPr>
        </p:nvSpPr>
        <p:spPr>
          <a:xfrm>
            <a:off x="685800" y="3022950"/>
            <a:ext cx="41544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Manejo de seguridad.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Complejidad de procesamiento.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Integridad de datos más compleja.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Costo.</a:t>
            </a:r>
            <a:endParaRPr/>
          </a:p>
        </p:txBody>
      </p:sp>
      <p:pic>
        <p:nvPicPr>
          <p:cNvPr id="460" name="Google Shape;460;p70"/>
          <p:cNvPicPr preferRelativeResize="0"/>
          <p:nvPr/>
        </p:nvPicPr>
        <p:blipFill rotWithShape="1">
          <a:blip r:embed="rId3">
            <a:alphaModFix/>
          </a:blip>
          <a:srcRect b="0" l="14627" r="48775" t="0"/>
          <a:stretch/>
        </p:blipFill>
        <p:spPr>
          <a:xfrm flipH="1">
            <a:off x="5105400" y="0"/>
            <a:ext cx="4686302" cy="7543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1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Homogéneas 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y heterogéneas</a:t>
            </a:r>
            <a:endParaRPr/>
          </a:p>
        </p:txBody>
      </p:sp>
      <p:sp>
        <p:nvSpPr>
          <p:cNvPr id="467" name="Google Shape;467;p71"/>
          <p:cNvSpPr txBox="1"/>
          <p:nvPr>
            <p:ph idx="1" type="subTitle"/>
          </p:nvPr>
        </p:nvSpPr>
        <p:spPr>
          <a:xfrm>
            <a:off x="685800" y="34323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OS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Sistema de base </a:t>
            </a:r>
            <a:br>
              <a:rPr lang="en-US"/>
            </a:br>
            <a:r>
              <a:rPr lang="en-US"/>
              <a:t>de datos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Modelos de datos</a:t>
            </a:r>
            <a:endParaRPr/>
          </a:p>
        </p:txBody>
      </p:sp>
      <p:pic>
        <p:nvPicPr>
          <p:cNvPr id="468" name="Google Shape;468;p71"/>
          <p:cNvPicPr preferRelativeResize="0"/>
          <p:nvPr/>
        </p:nvPicPr>
        <p:blipFill rotWithShape="1">
          <a:blip r:embed="rId3">
            <a:alphaModFix/>
          </a:blip>
          <a:srcRect b="0" l="26703" r="26703" t="0"/>
          <a:stretch/>
        </p:blipFill>
        <p:spPr>
          <a:xfrm>
            <a:off x="5105400" y="0"/>
            <a:ext cx="4686302" cy="754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2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Arquitecturas</a:t>
            </a:r>
            <a:endParaRPr/>
          </a:p>
        </p:txBody>
      </p:sp>
      <p:sp>
        <p:nvSpPr>
          <p:cNvPr id="475" name="Google Shape;475;p72"/>
          <p:cNvSpPr txBox="1"/>
          <p:nvPr>
            <p:ph idx="1" type="subTitle"/>
          </p:nvPr>
        </p:nvSpPr>
        <p:spPr>
          <a:xfrm>
            <a:off x="685800" y="34323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Cliente - servidor.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Par a par </a:t>
            </a:r>
            <a:br>
              <a:rPr lang="en-US"/>
            </a:br>
            <a:r>
              <a:rPr lang="en-US"/>
              <a:t>(Peer 2 Peer).</a:t>
            </a:r>
            <a:endParaRPr/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Multi manejador </a:t>
            </a:r>
            <a:br>
              <a:rPr lang="en-US"/>
            </a:br>
            <a:r>
              <a:rPr lang="en-US"/>
              <a:t>de base de datos.</a:t>
            </a:r>
            <a:endParaRPr/>
          </a:p>
        </p:txBody>
      </p:sp>
      <p:pic>
        <p:nvPicPr>
          <p:cNvPr id="476" name="Google Shape;476;p72"/>
          <p:cNvPicPr preferRelativeResize="0"/>
          <p:nvPr/>
        </p:nvPicPr>
        <p:blipFill rotWithShape="1">
          <a:blip r:embed="rId3">
            <a:alphaModFix/>
          </a:blip>
          <a:srcRect b="0" l="3471" r="3462" t="0"/>
          <a:stretch/>
        </p:blipFill>
        <p:spPr>
          <a:xfrm>
            <a:off x="5105400" y="0"/>
            <a:ext cx="4686301" cy="7543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3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Estrategias 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de diseño</a:t>
            </a:r>
            <a:endParaRPr/>
          </a:p>
        </p:txBody>
      </p:sp>
      <p:sp>
        <p:nvSpPr>
          <p:cNvPr id="483" name="Google Shape;483;p73"/>
          <p:cNvSpPr txBox="1"/>
          <p:nvPr>
            <p:ph idx="1" type="subTitle"/>
          </p:nvPr>
        </p:nvSpPr>
        <p:spPr>
          <a:xfrm>
            <a:off x="685800" y="3983875"/>
            <a:ext cx="4000500" cy="139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Top down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Bottom up</a:t>
            </a:r>
            <a:endParaRPr/>
          </a:p>
        </p:txBody>
      </p:sp>
      <p:pic>
        <p:nvPicPr>
          <p:cNvPr id="484" name="Google Shape;484;p73"/>
          <p:cNvPicPr preferRelativeResize="0"/>
          <p:nvPr/>
        </p:nvPicPr>
        <p:blipFill rotWithShape="1">
          <a:blip r:embed="rId3">
            <a:alphaModFix/>
          </a:blip>
          <a:srcRect b="0" l="8581" r="8581" t="0"/>
          <a:stretch/>
        </p:blipFill>
        <p:spPr>
          <a:xfrm>
            <a:off x="5105400" y="0"/>
            <a:ext cx="4686300" cy="7543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1084875" y="748091"/>
            <a:ext cx="8021100" cy="117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ANSI / ISO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0" name="Google Shape;120;p20"/>
          <p:cNvSpPr txBox="1"/>
          <p:nvPr>
            <p:ph idx="4294967295" type="subTitle"/>
          </p:nvPr>
        </p:nvSpPr>
        <p:spPr>
          <a:xfrm>
            <a:off x="685800" y="3298325"/>
            <a:ext cx="4390500" cy="2523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sz="3500">
                <a:latin typeface="Lato"/>
                <a:ea typeface="Lato"/>
                <a:cs typeface="Lato"/>
                <a:sym typeface="Lato"/>
              </a:rPr>
              <a:t>1989, 1992, 1996, 1999, 2003, 2006, 2008, 2011 and 2016</a:t>
            </a:r>
            <a:endParaRPr sz="3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5500" y="2779054"/>
            <a:ext cx="3221056" cy="3190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4"/>
          <p:cNvSpPr txBox="1"/>
          <p:nvPr>
            <p:ph type="title"/>
          </p:nvPr>
        </p:nvSpPr>
        <p:spPr>
          <a:xfrm>
            <a:off x="1084875" y="748100"/>
            <a:ext cx="37026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Almacenamiento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distribuido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1" name="Google Shape;491;p74"/>
          <p:cNvSpPr txBox="1"/>
          <p:nvPr>
            <p:ph idx="1" type="subTitle"/>
          </p:nvPr>
        </p:nvSpPr>
        <p:spPr>
          <a:xfrm>
            <a:off x="685800" y="3657025"/>
            <a:ext cx="4000500" cy="217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Fragmentación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Replicación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Distribución</a:t>
            </a:r>
            <a:endParaRPr/>
          </a:p>
        </p:txBody>
      </p:sp>
      <p:pic>
        <p:nvPicPr>
          <p:cNvPr id="492" name="Google Shape;492;p74"/>
          <p:cNvPicPr preferRelativeResize="0"/>
          <p:nvPr/>
        </p:nvPicPr>
        <p:blipFill rotWithShape="1">
          <a:blip r:embed="rId3">
            <a:alphaModFix/>
          </a:blip>
          <a:srcRect b="0" l="0" r="6872" t="0"/>
          <a:stretch/>
        </p:blipFill>
        <p:spPr>
          <a:xfrm>
            <a:off x="5105400" y="0"/>
            <a:ext cx="4686300" cy="7543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5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Fragmentación</a:t>
            </a:r>
            <a:endParaRPr/>
          </a:p>
        </p:txBody>
      </p:sp>
      <p:sp>
        <p:nvSpPr>
          <p:cNvPr id="499" name="Google Shape;499;p75"/>
          <p:cNvSpPr txBox="1"/>
          <p:nvPr>
            <p:ph idx="1" type="subTitle"/>
          </p:nvPr>
        </p:nvSpPr>
        <p:spPr>
          <a:xfrm>
            <a:off x="685800" y="36609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Horizontal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Vertical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Mixta</a:t>
            </a:r>
            <a:endParaRPr/>
          </a:p>
        </p:txBody>
      </p:sp>
      <p:pic>
        <p:nvPicPr>
          <p:cNvPr id="500" name="Google Shape;500;p75"/>
          <p:cNvPicPr preferRelativeResize="0"/>
          <p:nvPr/>
        </p:nvPicPr>
        <p:blipFill rotWithShape="1">
          <a:blip r:embed="rId3">
            <a:alphaModFix/>
          </a:blip>
          <a:srcRect b="0" l="35557" r="23024" t="0"/>
          <a:stretch/>
        </p:blipFill>
        <p:spPr>
          <a:xfrm>
            <a:off x="5105400" y="0"/>
            <a:ext cx="4686302" cy="7543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6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Replicación</a:t>
            </a:r>
            <a:endParaRPr/>
          </a:p>
        </p:txBody>
      </p:sp>
      <p:sp>
        <p:nvSpPr>
          <p:cNvPr id="507" name="Google Shape;507;p76"/>
          <p:cNvSpPr txBox="1"/>
          <p:nvPr>
            <p:ph idx="1" type="subTitle"/>
          </p:nvPr>
        </p:nvSpPr>
        <p:spPr>
          <a:xfrm>
            <a:off x="685800" y="37371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Completa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Parcial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Sin replicación</a:t>
            </a:r>
            <a:endParaRPr/>
          </a:p>
        </p:txBody>
      </p:sp>
      <p:pic>
        <p:nvPicPr>
          <p:cNvPr id="508" name="Google Shape;508;p76"/>
          <p:cNvPicPr preferRelativeResize="0"/>
          <p:nvPr/>
        </p:nvPicPr>
        <p:blipFill rotWithShape="1">
          <a:blip r:embed="rId3">
            <a:alphaModFix/>
          </a:blip>
          <a:srcRect b="0" l="33730" r="24850" t="0"/>
          <a:stretch/>
        </p:blipFill>
        <p:spPr>
          <a:xfrm>
            <a:off x="5105400" y="0"/>
            <a:ext cx="4686302" cy="7543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7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Distribución de los datos</a:t>
            </a:r>
            <a:endParaRPr/>
          </a:p>
        </p:txBody>
      </p:sp>
      <p:sp>
        <p:nvSpPr>
          <p:cNvPr id="515" name="Google Shape;515;p77"/>
          <p:cNvSpPr txBox="1"/>
          <p:nvPr>
            <p:ph idx="1" type="subTitle"/>
          </p:nvPr>
        </p:nvSpPr>
        <p:spPr>
          <a:xfrm>
            <a:off x="685800" y="37371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Centralizada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Particionada</a:t>
            </a:r>
            <a:endParaRPr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Replicada</a:t>
            </a:r>
            <a:endParaRPr/>
          </a:p>
        </p:txBody>
      </p:sp>
      <p:pic>
        <p:nvPicPr>
          <p:cNvPr id="516" name="Google Shape;516;p77"/>
          <p:cNvPicPr preferRelativeResize="0"/>
          <p:nvPr/>
        </p:nvPicPr>
        <p:blipFill rotWithShape="1">
          <a:blip r:embed="rId3">
            <a:alphaModFix/>
          </a:blip>
          <a:srcRect b="0" l="3471" r="3462" t="0"/>
          <a:stretch/>
        </p:blipFill>
        <p:spPr>
          <a:xfrm>
            <a:off x="5105400" y="0"/>
            <a:ext cx="4686301" cy="7543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8"/>
          <p:cNvSpPr txBox="1"/>
          <p:nvPr>
            <p:ph type="ctrTitle"/>
          </p:nvPr>
        </p:nvSpPr>
        <p:spPr>
          <a:xfrm>
            <a:off x="1083750" y="23515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Queries distribuidos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9"/>
          <p:cNvSpPr txBox="1"/>
          <p:nvPr/>
        </p:nvSpPr>
        <p:spPr>
          <a:xfrm>
            <a:off x="855750" y="4499750"/>
            <a:ext cx="7334700" cy="21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87350" lvl="0" marL="36576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Char char="●"/>
            </a:pPr>
            <a:r>
              <a:rPr lang="en-US" sz="2500">
                <a:latin typeface="Lato"/>
                <a:ea typeface="Lato"/>
                <a:cs typeface="Lato"/>
                <a:sym typeface="Lato"/>
              </a:rPr>
              <a:t>Cada tupla tiene 25B (200b).</a:t>
            </a:r>
            <a:endParaRPr sz="2500">
              <a:latin typeface="Lato"/>
              <a:ea typeface="Lato"/>
              <a:cs typeface="Lato"/>
              <a:sym typeface="Lato"/>
            </a:endParaRPr>
          </a:p>
          <a:p>
            <a:pPr indent="-387350" lvl="0" marL="36576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Char char="●"/>
            </a:pPr>
            <a:r>
              <a:rPr lang="en-US" sz="2500">
                <a:latin typeface="Lato"/>
                <a:ea typeface="Lato"/>
                <a:cs typeface="Lato"/>
                <a:sym typeface="Lato"/>
              </a:rPr>
              <a:t>El query será: obtener los números de  proveedor de Bogotá que tienen repuestos de color rojo.</a:t>
            </a:r>
            <a:endParaRPr sz="2500">
              <a:latin typeface="Lato"/>
              <a:ea typeface="Lato"/>
              <a:cs typeface="Lato"/>
              <a:sym typeface="Lato"/>
            </a:endParaRPr>
          </a:p>
          <a:p>
            <a:pPr indent="-387350" lvl="0" marL="36576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Char char="●"/>
            </a:pPr>
            <a:r>
              <a:rPr lang="en-US" sz="2500">
                <a:latin typeface="Lato"/>
                <a:ea typeface="Lato"/>
                <a:cs typeface="Lato"/>
                <a:sym typeface="Lato"/>
              </a:rPr>
              <a:t>P  &gt;&lt;  PR &gt;&lt; R.</a:t>
            </a:r>
            <a:endParaRPr sz="250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529" name="Google Shape;529;p79"/>
          <p:cNvGraphicFramePr/>
          <p:nvPr/>
        </p:nvGraphicFramePr>
        <p:xfrm>
          <a:off x="859638" y="95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{D4321EAF-BA8A-4398-9108-9B15C401A803}</a:tableStyleId>
              </a:tblPr>
              <a:tblGrid>
                <a:gridCol w="2087075"/>
                <a:gridCol w="1100425"/>
                <a:gridCol w="1285275"/>
                <a:gridCol w="1632850"/>
                <a:gridCol w="1966800"/>
              </a:tblGrid>
              <a:tr h="822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Tabla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Columnas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Tuplas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Localización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Proveedores(P)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Ciudad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Repuestos (R)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Color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B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Prov-Rep(PR)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1,000,000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5" name="Google Shape;535;p80"/>
          <p:cNvGraphicFramePr/>
          <p:nvPr/>
        </p:nvGraphicFramePr>
        <p:xfrm>
          <a:off x="859638" y="95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{D4321EAF-BA8A-4398-9108-9B15C401A803}</a:tableStyleId>
              </a:tblPr>
              <a:tblGrid>
                <a:gridCol w="2087075"/>
                <a:gridCol w="1100425"/>
                <a:gridCol w="1285275"/>
                <a:gridCol w="1632850"/>
                <a:gridCol w="1966800"/>
              </a:tblGrid>
              <a:tr h="822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Tabla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Columnas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Tuplas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Localización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Proveedores(P)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Ciudad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Repuestos (R)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Color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B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Prov-Rep(PR)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1,000,000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36" name="Google Shape;536;p80"/>
          <p:cNvSpPr txBox="1"/>
          <p:nvPr/>
        </p:nvSpPr>
        <p:spPr>
          <a:xfrm>
            <a:off x="859650" y="4220820"/>
            <a:ext cx="4277100" cy="25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b="1" lang="en-US" sz="2400">
                <a:latin typeface="Lato"/>
                <a:ea typeface="Lato"/>
                <a:cs typeface="Lato"/>
                <a:sym typeface="Lato"/>
              </a:rPr>
              <a:t>Suposiciones </a:t>
            </a:r>
            <a:br>
              <a:rPr b="1" lang="en-US" sz="2400">
                <a:latin typeface="Lato"/>
                <a:ea typeface="Lato"/>
                <a:cs typeface="Lato"/>
                <a:sym typeface="Lato"/>
              </a:rPr>
            </a:br>
            <a:r>
              <a:rPr b="1" lang="en-US" sz="2400">
                <a:latin typeface="Lato"/>
                <a:ea typeface="Lato"/>
                <a:cs typeface="Lato"/>
                <a:sym typeface="Lato"/>
              </a:rPr>
              <a:t>de cardinalidad:</a:t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-"/>
            </a:pPr>
            <a:r>
              <a:rPr lang="en-US" sz="2400">
                <a:latin typeface="Lato"/>
                <a:ea typeface="Lato"/>
                <a:cs typeface="Lato"/>
                <a:sym typeface="Lato"/>
              </a:rPr>
              <a:t>Repuestos rojos: 10.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-"/>
            </a:pPr>
            <a:r>
              <a:rPr lang="en-US" sz="2400">
                <a:latin typeface="Lato"/>
                <a:ea typeface="Lato"/>
                <a:cs typeface="Lato"/>
                <a:sym typeface="Lato"/>
              </a:rPr>
              <a:t>Número de pedidos </a:t>
            </a:r>
            <a:br>
              <a:rPr lang="en-US" sz="2400"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latin typeface="Lato"/>
                <a:ea typeface="Lato"/>
                <a:cs typeface="Lato"/>
                <a:sym typeface="Lato"/>
              </a:rPr>
              <a:t>hechos por proveedores </a:t>
            </a:r>
            <a:br>
              <a:rPr lang="en-US" sz="2400"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latin typeface="Lato"/>
                <a:ea typeface="Lato"/>
                <a:cs typeface="Lato"/>
                <a:sym typeface="Lato"/>
              </a:rPr>
              <a:t>de Bogotá: 100,000.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80"/>
          <p:cNvSpPr txBox="1"/>
          <p:nvPr/>
        </p:nvSpPr>
        <p:spPr>
          <a:xfrm>
            <a:off x="5202475" y="4220825"/>
            <a:ext cx="3729600" cy="22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Lato"/>
              <a:buChar char="●"/>
            </a:pPr>
            <a:r>
              <a:rPr b="1" lang="en-US" sz="2300">
                <a:latin typeface="Lato"/>
                <a:ea typeface="Lato"/>
                <a:cs typeface="Lato"/>
                <a:sym typeface="Lato"/>
              </a:rPr>
              <a:t>Suposiciones </a:t>
            </a:r>
            <a:br>
              <a:rPr b="1" lang="en-US" sz="2300">
                <a:latin typeface="Lato"/>
                <a:ea typeface="Lato"/>
                <a:cs typeface="Lato"/>
                <a:sym typeface="Lato"/>
              </a:rPr>
            </a:br>
            <a:r>
              <a:rPr b="1" lang="en-US" sz="2300">
                <a:latin typeface="Lato"/>
                <a:ea typeface="Lato"/>
                <a:cs typeface="Lato"/>
                <a:sym typeface="Lato"/>
              </a:rPr>
              <a:t>de comunicación:</a:t>
            </a:r>
            <a:endParaRPr b="1" sz="2300">
              <a:latin typeface="Lato"/>
              <a:ea typeface="Lato"/>
              <a:cs typeface="Lato"/>
              <a:sym typeface="Lato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Lato"/>
              <a:buChar char="-"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Tasa de transferencia: 50,000 bits por segundo.</a:t>
            </a:r>
            <a:endParaRPr sz="2300">
              <a:latin typeface="Lato"/>
              <a:ea typeface="Lato"/>
              <a:cs typeface="Lato"/>
              <a:sym typeface="Lato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Lato"/>
              <a:buChar char="-"/>
            </a:pPr>
            <a:r>
              <a:rPr lang="en-US" sz="2300">
                <a:latin typeface="Lato"/>
                <a:ea typeface="Lato"/>
                <a:cs typeface="Lato"/>
                <a:sym typeface="Lato"/>
              </a:rPr>
              <a:t>Latencia de acceso: 0.1s.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3" name="Google Shape;543;p81"/>
          <p:cNvGraphicFramePr/>
          <p:nvPr/>
        </p:nvGraphicFramePr>
        <p:xfrm>
          <a:off x="859638" y="95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{D4321EAF-BA8A-4398-9108-9B15C401A803}</a:tableStyleId>
              </a:tblPr>
              <a:tblGrid>
                <a:gridCol w="2087075"/>
                <a:gridCol w="1100425"/>
                <a:gridCol w="1285275"/>
                <a:gridCol w="1632850"/>
                <a:gridCol w="1966800"/>
              </a:tblGrid>
              <a:tr h="822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Tabla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Columnas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Tuplas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Localización</a:t>
                      </a:r>
                      <a:endParaRPr sz="24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Proveedores(P)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Ciudad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Repuestos (R)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Color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B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Prov-Rep(PR)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P#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R#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1,000,000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Región A</a:t>
                      </a:r>
                      <a:endParaRPr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44" name="Google Shape;544;p81"/>
          <p:cNvSpPr txBox="1"/>
          <p:nvPr/>
        </p:nvSpPr>
        <p:spPr>
          <a:xfrm>
            <a:off x="859650" y="4525625"/>
            <a:ext cx="8072400" cy="25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Lato"/>
              <a:buChar char="●"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Retraso total en la comunicación = (retraso total de acceso) + (volumen total de datos/tasa de transferencia).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Retraso total en la comunicación = (número </a:t>
            </a:r>
            <a:b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 mensajes/10) + (número de bits/50,000).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2"/>
          <p:cNvSpPr txBox="1"/>
          <p:nvPr>
            <p:ph type="ctrTitle"/>
          </p:nvPr>
        </p:nvSpPr>
        <p:spPr>
          <a:xfrm>
            <a:off x="350400" y="2213300"/>
            <a:ext cx="9090900" cy="401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3500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Retraso total en la comunicación = </a:t>
            </a:r>
            <a:endParaRPr b="0" sz="3500">
              <a:solidFill>
                <a:srgbClr val="FFFFFF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2900">
                <a:solidFill>
                  <a:srgbClr val="FFFFFF"/>
                </a:solidFill>
                <a:latin typeface="Lato Black"/>
                <a:ea typeface="Lato Black"/>
                <a:cs typeface="Lato Black"/>
                <a:sym typeface="Lato Black"/>
              </a:rPr>
              <a:t>(número de mensajes/10) + (número de bits/50,000)</a:t>
            </a:r>
            <a:endParaRPr b="0" sz="6800">
              <a:solidFill>
                <a:srgbClr val="FFFFFF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6" name="Google Shape;556;p83"/>
          <p:cNvGraphicFramePr/>
          <p:nvPr/>
        </p:nvGraphicFramePr>
        <p:xfrm>
          <a:off x="252650" y="2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{D4321EAF-BA8A-4398-9108-9B15C401A803}</a:tableStyleId>
              </a:tblPr>
              <a:tblGrid>
                <a:gridCol w="647625"/>
                <a:gridCol w="2466050"/>
                <a:gridCol w="4254925"/>
                <a:gridCol w="1917800"/>
              </a:tblGrid>
              <a:tr h="75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#</a:t>
                      </a:r>
                      <a:endParaRPr sz="20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Técnica</a:t>
                      </a:r>
                      <a:endParaRPr sz="20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Estimación</a:t>
                      </a:r>
                      <a:endParaRPr sz="20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Tiempo total</a:t>
                      </a:r>
                      <a:endParaRPr sz="2000"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E4E"/>
                    </a:solidFill>
                  </a:tcPr>
                </a:tc>
              </a:tr>
              <a:tr h="85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Mover R a Región A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(0.1) + (100,000*200)/50,000=400s=6.67min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6.67 min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75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Mover P y PR a Región B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(0.2) + ((10,000+1,000,000)*200)/50,000 = 4,040s = 1.12h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1.12 h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75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Revisar repuestos rojos para cada proveedor de Bogotá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Join de P y PR en A filtrar los proveedores de Bogotá y hacer un join con R en B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5.56 h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75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Por cada repuesto rojo revisar si hay un proveedor en Bogotá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Filtrar R en B y por los 10 resultados hacer un join remoto con PR en A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2 s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Mover los pedidos </a:t>
                      </a:r>
                      <a:b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</a:b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de Bogotá a B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0.1 + (100,000*200)/50,000 = 400s = 6.67min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6.67 min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b="1" sz="2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Mover los repuestos rojos a A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0.1 + (10*200)/50,000 = 0.10s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latin typeface="Lato"/>
                          <a:ea typeface="Lato"/>
                          <a:cs typeface="Lato"/>
                          <a:sym typeface="Lato"/>
                        </a:rPr>
                        <a:t>0.10 s</a:t>
                      </a:r>
                      <a:endParaRPr sz="19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B0F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ctrTitle"/>
          </p:nvPr>
        </p:nvSpPr>
        <p:spPr>
          <a:xfrm>
            <a:off x="1083750" y="24277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Álgebra relacional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4"/>
          <p:cNvSpPr txBox="1"/>
          <p:nvPr>
            <p:ph type="ctrTitle"/>
          </p:nvPr>
        </p:nvSpPr>
        <p:spPr>
          <a:xfrm>
            <a:off x="1083750" y="223854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Sharding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1988" y="0"/>
            <a:ext cx="11015674" cy="734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86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Problemas</a:t>
            </a:r>
            <a:endParaRPr/>
          </a:p>
        </p:txBody>
      </p:sp>
      <p:sp>
        <p:nvSpPr>
          <p:cNvPr id="575" name="Google Shape;575;p86"/>
          <p:cNvSpPr txBox="1"/>
          <p:nvPr>
            <p:ph idx="1" type="subTitle"/>
          </p:nvPr>
        </p:nvSpPr>
        <p:spPr>
          <a:xfrm>
            <a:off x="685800" y="3432325"/>
            <a:ext cx="4000500" cy="240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Joins entre shards.</a:t>
            </a:r>
            <a:endParaRPr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Baja elasticidad</a:t>
            </a:r>
            <a:endParaRPr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/>
              <a:t>Reemplaza PK</a:t>
            </a:r>
            <a:endParaRPr/>
          </a:p>
        </p:txBody>
      </p:sp>
      <p:pic>
        <p:nvPicPr>
          <p:cNvPr id="576" name="Google Shape;576;p86"/>
          <p:cNvPicPr preferRelativeResize="0"/>
          <p:nvPr/>
        </p:nvPicPr>
        <p:blipFill rotWithShape="1">
          <a:blip r:embed="rId3">
            <a:alphaModFix/>
          </a:blip>
          <a:srcRect b="0" l="29290" r="29290" t="0"/>
          <a:stretch/>
        </p:blipFill>
        <p:spPr>
          <a:xfrm>
            <a:off x="5105400" y="0"/>
            <a:ext cx="4686298" cy="7543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87"/>
          <p:cNvSpPr txBox="1"/>
          <p:nvPr>
            <p:ph type="ctrTitle"/>
          </p:nvPr>
        </p:nvSpPr>
        <p:spPr>
          <a:xfrm>
            <a:off x="1083750" y="2407492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Window Functions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8"/>
          <p:cNvSpPr txBox="1"/>
          <p:nvPr>
            <p:ph type="title"/>
          </p:nvPr>
        </p:nvSpPr>
        <p:spPr>
          <a:xfrm>
            <a:off x="1084875" y="748102"/>
            <a:ext cx="35760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¿Qué son?</a:t>
            </a:r>
            <a:endParaRPr/>
          </a:p>
        </p:txBody>
      </p:sp>
      <p:sp>
        <p:nvSpPr>
          <p:cNvPr id="589" name="Google Shape;589;p88"/>
          <p:cNvSpPr txBox="1"/>
          <p:nvPr>
            <p:ph idx="1" type="subTitle"/>
          </p:nvPr>
        </p:nvSpPr>
        <p:spPr>
          <a:xfrm>
            <a:off x="685800" y="3656225"/>
            <a:ext cx="4256700" cy="205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-US"/>
              <a:t>Realizan cálculos en algunas tuplas que se encuentran relacionadas con la tupla actual.</a:t>
            </a:r>
            <a:endParaRPr/>
          </a:p>
        </p:txBody>
      </p:sp>
      <p:pic>
        <p:nvPicPr>
          <p:cNvPr id="590" name="Google Shape;590;p88"/>
          <p:cNvPicPr preferRelativeResize="0"/>
          <p:nvPr/>
        </p:nvPicPr>
        <p:blipFill rotWithShape="1">
          <a:blip r:embed="rId3">
            <a:alphaModFix/>
          </a:blip>
          <a:srcRect b="0" l="3410" r="3410" t="0"/>
          <a:stretch/>
        </p:blipFill>
        <p:spPr>
          <a:xfrm>
            <a:off x="5105400" y="0"/>
            <a:ext cx="4686298" cy="7543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9"/>
          <p:cNvSpPr txBox="1"/>
          <p:nvPr>
            <p:ph type="title"/>
          </p:nvPr>
        </p:nvSpPr>
        <p:spPr>
          <a:xfrm>
            <a:off x="1084875" y="748100"/>
            <a:ext cx="3806700" cy="125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¿Para qué sirven?</a:t>
            </a:r>
            <a:endParaRPr/>
          </a:p>
        </p:txBody>
      </p:sp>
      <p:sp>
        <p:nvSpPr>
          <p:cNvPr id="597" name="Google Shape;597;p89"/>
          <p:cNvSpPr txBox="1"/>
          <p:nvPr>
            <p:ph idx="1" type="subTitle"/>
          </p:nvPr>
        </p:nvSpPr>
        <p:spPr>
          <a:xfrm>
            <a:off x="685800" y="3508525"/>
            <a:ext cx="4000500" cy="322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-US"/>
              <a:t>Evitan el uso de self joins y reduce la complejidad alrededor de la analítica, agregaciones y uso de cursores.</a:t>
            </a:r>
            <a:endParaRPr/>
          </a:p>
        </p:txBody>
      </p:sp>
      <p:pic>
        <p:nvPicPr>
          <p:cNvPr id="598" name="Google Shape;598;p89"/>
          <p:cNvPicPr preferRelativeResize="0"/>
          <p:nvPr/>
        </p:nvPicPr>
        <p:blipFill rotWithShape="1">
          <a:blip r:embed="rId3">
            <a:alphaModFix/>
          </a:blip>
          <a:srcRect b="2647" l="1755" r="1765" t="0"/>
          <a:stretch/>
        </p:blipFill>
        <p:spPr>
          <a:xfrm>
            <a:off x="5105400" y="0"/>
            <a:ext cx="4686297" cy="734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0"/>
          <p:cNvSpPr txBox="1"/>
          <p:nvPr>
            <p:ph type="ctrTitle"/>
          </p:nvPr>
        </p:nvSpPr>
        <p:spPr>
          <a:xfrm>
            <a:off x="806775" y="2407500"/>
            <a:ext cx="82437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Window Functions: Particiones y agregación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91"/>
          <p:cNvSpPr txBox="1"/>
          <p:nvPr>
            <p:ph type="ctrTitle"/>
          </p:nvPr>
        </p:nvSpPr>
        <p:spPr>
          <a:xfrm>
            <a:off x="774000" y="1930538"/>
            <a:ext cx="82437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futuro de SQL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1960200" y="4569725"/>
            <a:ext cx="5871300" cy="8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</a:t>
            </a:r>
            <a:endParaRPr/>
          </a:p>
        </p:txBody>
      </p:sp>
      <p:sp>
        <p:nvSpPr>
          <p:cNvPr id="134" name="Google Shape;134;p22"/>
          <p:cNvSpPr txBox="1"/>
          <p:nvPr>
            <p:ph type="ctrTitle"/>
          </p:nvPr>
        </p:nvSpPr>
        <p:spPr>
          <a:xfrm>
            <a:off x="1083750" y="2046767"/>
            <a:ext cx="7624200" cy="34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Proyección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685800" y="839875"/>
            <a:ext cx="8420100" cy="58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69138"/>
                </a:solidFill>
              </a:rPr>
              <a:t>SELECT *</a:t>
            </a:r>
            <a:r>
              <a:rPr lang="en-US" sz="3000"/>
              <a:t>;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